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fcf7aa70e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28fcf7aa70e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096325918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29096325918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096325918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29096325918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096325918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9096325918_2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096325918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29096325918_2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096325918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29096325918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096325918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9096325918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096325918_2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29096325918_2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9096325918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29096325918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096325918_2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9096325918_2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9096325918_2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9096325918_2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09632591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g2909632591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9096325918_2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29096325918_2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096325918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29096325918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9096325918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9096325918_2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9096325918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9096325918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9096325918_2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29096325918_2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9096325918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29096325918_2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9096325918_2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9096325918_2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096325918_2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29096325918_2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096325918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29096325918_2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9096325918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29096325918_2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096325918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29096325918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9096325918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29096325918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9096325918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29096325918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9096325918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29096325918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9096325918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29096325918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8fcf7aa7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28fcf7aa7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8fcf7aa70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g28fcf7aa70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8fcf7aa70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g28fcf7aa70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8fcf7aa70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28fcf7aa70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8fcf7aa70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28fcf7aa70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8fcf7aa70e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g28fcf7aa70e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9096325918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29096325918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8fcf7aa70e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g28fcf7aa70e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8fcf7aa70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g28fcf7aa70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8fcf7aa70e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28fcf7aa70e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8fcf7aa70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28fcf7aa70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8fcf7aa70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g28fcf7aa70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8fcf7aa70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28fcf7aa70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8fcf7aa70e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g28fcf7aa70e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8fcf7aa70e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g28fcf7aa70e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8fcf7aa70e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g28fcf7aa70e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fcf7aa70e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g28fcf7aa70e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096325918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9096325918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8fcf7aa70e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28fcf7aa70e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8fcf7aa70e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g28fcf7aa70e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8fcf7aa70e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g28fcf7aa70e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8fcf7aa70e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g28fcf7aa70e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8fcf7aa70e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g28fcf7aa70e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8fcf7aa70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28fcf7aa70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8fcf7aa70e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g28fcf7aa70e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8fcf7aa70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g28fcf7aa70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8fcf7aa70e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g28fcf7aa70e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097de60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9097de60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8fcf7aa70e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g28fcf7aa70e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8fcf7aa70e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28fcf7aa70e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096325918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29096325918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9096325918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9096325918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096325918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29096325918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hyperlink" Target="https://eleven777.agency/work/emirates-nbd/ENBD%20PB_WealthBriefing%20Awards%20%28HIGH%20RES%29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9.jpe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12" Type="http://schemas.openxmlformats.org/officeDocument/2006/relationships/hyperlink" Target="https://eleven777.agency/work/emirates-nbd/PRIVATE-BANKING/%D9%8FRUST-AND-ESTATE-PLANNING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eleven777.agency/work/emirates-nbd/PRIVATE-BANKING/CIO-OFFICE.mp4" TargetMode="External"/><Relationship Id="rId11" Type="http://schemas.openxmlformats.org/officeDocument/2006/relationships/hyperlink" Target="https://eleven777.agency/work/emirates-nbd/PRIVATE-BANKING/OFFSHORE.mp4" TargetMode="External"/><Relationship Id="rId5" Type="http://schemas.openxmlformats.org/officeDocument/2006/relationships/hyperlink" Target="https://eleven777.agency/work/emirates-nbd/PRIVATE-BANKING/INVESTMENT-ADVISORY.mp4" TargetMode="External"/><Relationship Id="rId10" Type="http://schemas.openxmlformats.org/officeDocument/2006/relationships/image" Target="../media/image58.jpeg"/><Relationship Id="rId4" Type="http://schemas.openxmlformats.org/officeDocument/2006/relationships/image" Target="../media/image55.jpeg"/><Relationship Id="rId9" Type="http://schemas.openxmlformats.org/officeDocument/2006/relationships/hyperlink" Target="https://eleven777.agency/work/emirates-nbd/PRIVATE-BANKING/LOMBARD-LENDING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even777.agency/work/emirates-nbd/PRIVATE-BANKING/TRUST-AND-ESTATE-PLANNING-AR.mp4" TargetMode="External"/><Relationship Id="rId5" Type="http://schemas.openxmlformats.org/officeDocument/2006/relationships/hyperlink" Target="https://eleven777.agency/work/emirates-nbd/PRIVATE-BANKING/TRUST-AND-ESTATE-PLANNING-EN.mp4" TargetMode="Externa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1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even777.agency/work/emirates-nbd/PRIVATE-BANKING/ENBD_PB_DIFC%20GATE%20VILLAGE%20_VERTICAL_288x768_ARABIC.mp4" TargetMode="External"/><Relationship Id="rId11" Type="http://schemas.openxmlformats.org/officeDocument/2006/relationships/image" Target="../media/image83.png"/><Relationship Id="rId5" Type="http://schemas.openxmlformats.org/officeDocument/2006/relationships/hyperlink" Target="https://eleven777.agency/work/emirates-nbd/PRIVATE-BANKING/ENBD_PB_GATE%20VILLAGE%202023_VERTICAL_288x768_ENGLISH.mp4" TargetMode="External"/><Relationship Id="rId10" Type="http://schemas.openxmlformats.org/officeDocument/2006/relationships/hyperlink" Target="https://eleven777.agency/work/emirates-nbd/PRIVATE-BANKING/ENBD_PB_DIFC%20GATE%20VILLAGE%20_HORIZONTAL_1344x384_ARABIC.mp4" TargetMode="External"/><Relationship Id="rId4" Type="http://schemas.openxmlformats.org/officeDocument/2006/relationships/image" Target="../media/image80.jpeg"/><Relationship Id="rId9" Type="http://schemas.openxmlformats.org/officeDocument/2006/relationships/hyperlink" Target="https://eleven777.agency/work/emirates-nbd/PRIVATE-BANKING/ENBD_PB_DIFC%20GATE%20VILLAGE%202023_HORIZONTAL_1344x384_ENGLISH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78.pn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78.pn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78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hyperlink" Target="https://eleven777.agency/work/emirates-nbd/PRIVATE-BANKING/ENBD_PB_CITYWALK%20SCREEN_CORNER%201_4192x384%20ARABIC.mp4" TargetMode="External"/><Relationship Id="rId4" Type="http://schemas.openxmlformats.org/officeDocument/2006/relationships/hyperlink" Target="https://eleven777.agency/work/emirates-nbd/PRIVATE-BANKING/ENBD_PB_CITYWALK%20SCREEN__CORNER%201_4192x384%20ENGLISH.mp4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eleven777.agency/work/emirates-nbd/PRIVATE-BANKING/ENBD_PB_CITYWALK%20SCREEN_CORNER%202_2624x384_ENGLISH.mp4" TargetMode="External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hyperlink" Target="https://eleven777.agency/work/emirates-nbd/PRIVATE-BANKING/ENBD_PB_CITYWALK%20SCREEN_CORNER%202_2624x384_ARABIC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ven777.agency/work/emirates-nbd/PRIVATE-BANKING/ENBD%20PB%202023%20-%20CITYWALK%20TV%20SCREEN%20EN.mp4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hyperlink" Target="https://eleven777.agency/work/emirates-nbd/PRIVATE-BANKING/ENBD%20PB%202023%20-%20CITYWALK%20TV%20SCREEN%20AR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even777.agency/work/emirates-nbd/PRIVATE-BANKING/ENBD%20PB%202023%20-%20Citywalk%20Video%20768x768%20-%20AR.mp4" TargetMode="External"/><Relationship Id="rId5" Type="http://schemas.openxmlformats.org/officeDocument/2006/relationships/hyperlink" Target="https://eleven777.agency/work/emirates-nbd/PRIVATE-BANKING/ENBD%20PB%202023%20-%20Citywalk%20Video%20768x768%20-%20EN.mp4" TargetMode="External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hyperlink" Target="https://eleven777.agency/work/emirates-nbd/PRIVATE-BANKING/EMIRATES-NBD-EAM-SERVICES-VIDEO-WITH-VO.mp4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hyperlink" Target="https://eleven777.agency/work/emirates-nbd/PRIVATE-BANKING/V3/ENBD_PB_NEW_APPROACH_EXPERIENCED_CIO_OFFICE_1920X1080.mp4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54.jpeg"/><Relationship Id="rId12" Type="http://schemas.openxmlformats.org/officeDocument/2006/relationships/hyperlink" Target="https://eleven777.agency/work/emirates-nbd/PRIVATE-BANKING/V3/ENBD_PB_NEW_APPROACH_REAL_ESTATE_SOLUTIONS_1920X1080.mp4" TargetMode="External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eleven777.agency/work/emirates-nbd/PRIVATE-BANKING/V3/ENBD_PB_NEW_APPROACH_OFFSHORE_BOOKING_CENTRES_1920X1080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11" Type="http://schemas.openxmlformats.org/officeDocument/2006/relationships/hyperlink" Target="https://eleven777.agency/work/emirates-nbd/PRIVATE-BANKING/V3/ENBD_PB_NEW_APPROACH_LOMBARD_LENDING_1920X1080.mp4" TargetMode="External"/><Relationship Id="rId5" Type="http://schemas.openxmlformats.org/officeDocument/2006/relationships/image" Target="../media/image152.jpeg"/><Relationship Id="rId15" Type="http://schemas.openxmlformats.org/officeDocument/2006/relationships/hyperlink" Target="https://eleven777.agency/work/emirates-nbd/PRIVATE-BANKING/V3/ENBD%E2%80%93VIDEO-EXTERNAL_ASSET_MANAGEMENT-1920X1080.mp4" TargetMode="External"/><Relationship Id="rId10" Type="http://schemas.openxmlformats.org/officeDocument/2006/relationships/hyperlink" Target="https://eleven777.agency/work/emirates-nbd/PRIVATE-BANKING/V3/ENBD_PB_NEW_APPROACH_TRUST_&amp;_ESTATE_1920X1080.mp4" TargetMode="External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hyperlink" Target="https://eleven777.agency/work/emirates-nbd/PRIVATE-BANKING/V3/ENBD_PB_NEW_APPROACH_INVESTMENT_ADVISORY_SERVICES_1920X1080.mp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eleven777.agency/work/emirates-nbd/ENBD%20PB%20-%20CITY%20WALK%20VIDEOS%20PPT/New%20Video/ENBD%20PB%20CITYWALK%20SCREEN%201%204092X384%20ARABIC.mp4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eleven777.agency/work/emirates-nbd/ENBD%20PB%20-%20CITY%20WALK%20VIDEOS%20PPT/New%20Video/ENBD%20PB%20CITYWALK%20SCREEN%201%204092X384%20ENGLISH.mp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leven777.agency/work/emirates-nbd/PRIVATE-BANKING/V3/ENBD%E2%80%93VIDEO-EXTERNAL_ASSET_MANAGEMENT-1920X1080.mp4" TargetMode="Externa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eleven777.agency/work/emirates-nbd/PRIVATE-BANKING/ENBD-PB-UNIVERSAL-LIFE-INSURANCE-VIDEO.mp4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jpeg"/><Relationship Id="rId4" Type="http://schemas.openxmlformats.org/officeDocument/2006/relationships/image" Target="../media/image16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e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image" Target="../media/image2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4" Type="http://schemas.openxmlformats.org/officeDocument/2006/relationships/image" Target="../media/image2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leven777.agency/work/ENBD/ENBD%20PRIVATE%20BANKING%20CAMPDEN%20VIDEO%20V9.mp4" TargetMode="External"/><Relationship Id="rId4" Type="http://schemas.openxmlformats.org/officeDocument/2006/relationships/image" Target="../media/image2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13" Type="http://schemas.openxmlformats.org/officeDocument/2006/relationships/image" Target="../media/image230.jpeg"/><Relationship Id="rId18" Type="http://schemas.openxmlformats.org/officeDocument/2006/relationships/image" Target="../media/image1.pn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12" Type="http://schemas.openxmlformats.org/officeDocument/2006/relationships/image" Target="../media/image229.jpeg"/><Relationship Id="rId17" Type="http://schemas.openxmlformats.org/officeDocument/2006/relationships/image" Target="../media/image233.jpe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11" Type="http://schemas.openxmlformats.org/officeDocument/2006/relationships/image" Target="../media/image228.jpeg"/><Relationship Id="rId5" Type="http://schemas.openxmlformats.org/officeDocument/2006/relationships/image" Target="../media/image222.jpeg"/><Relationship Id="rId15" Type="http://schemas.openxmlformats.org/officeDocument/2006/relationships/hyperlink" Target="https://eleven777.agency/work/ENBD/ENBD%20PRIVATE%20BANKING%20CAMPDEN%20VIDEO%20V9.mp4" TargetMode="External"/><Relationship Id="rId10" Type="http://schemas.openxmlformats.org/officeDocument/2006/relationships/image" Target="../media/image227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Relationship Id="rId14" Type="http://schemas.openxmlformats.org/officeDocument/2006/relationships/image" Target="../media/image2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leven777.agency/work/emirates-nbd/ENBD%20-%20PB%20-%20GLOBAL%20FINANCE%20AWARD%20VIDEO%201920x1080_HIGH%20RES.mp4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hyperlink" Target="https://eleven777.agency/work/emirates-nbd/ENBD%20PB%20-%20OFFSHORE%20BOOKING%20CENTRES%20VIDEO%201920x1080%20%28High%20res%29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264375" y="2348550"/>
            <a:ext cx="6186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EMIRATES NBD PRIVATE BANKING</a:t>
            </a:r>
            <a:endParaRPr sz="2300" b="1">
              <a:solidFill>
                <a:srgbClr val="001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Projects done June 2022 - September 2023</a:t>
            </a:r>
            <a:endParaRPr sz="2300" b="1">
              <a:solidFill>
                <a:srgbClr val="001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299" y="261375"/>
            <a:ext cx="2187050" cy="9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70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225206" y="169475"/>
            <a:ext cx="4514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WEALTHBRIEFING MENA AWARDS VIDEO</a:t>
            </a:r>
            <a:endParaRPr/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75" y="1410075"/>
            <a:ext cx="2431726" cy="13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650" y="1413995"/>
            <a:ext cx="2431726" cy="1366477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5350" y="1458475"/>
            <a:ext cx="2431726" cy="1380171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75" y="3003175"/>
            <a:ext cx="2434424" cy="13743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725" y="3003175"/>
            <a:ext cx="2471651" cy="1414973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22"/>
          <p:cNvSpPr txBox="1"/>
          <p:nvPr/>
        </p:nvSpPr>
        <p:spPr>
          <a:xfrm>
            <a:off x="5705350" y="3507325"/>
            <a:ext cx="26334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Click here to watch the video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9" y="-8164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ONLINE AND MOBILE BANKING EDM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150" y="522175"/>
            <a:ext cx="1173151" cy="432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700" y="522175"/>
            <a:ext cx="1097449" cy="437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175" y="1227125"/>
            <a:ext cx="2119299" cy="39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25" y="1227125"/>
            <a:ext cx="2119301" cy="3917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CIO DAILY ALEXA TEMPLATE DOCUMENT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98" y="1110975"/>
            <a:ext cx="1779799" cy="403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572" y="1110975"/>
            <a:ext cx="1504322" cy="403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247" y="1110975"/>
            <a:ext cx="1504322" cy="403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208" y="1110975"/>
            <a:ext cx="1350739" cy="403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098"/>
            <a:ext cx="9144000" cy="437195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1942035" y="4343146"/>
            <a:ext cx="63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18" y="1467625"/>
            <a:ext cx="2534062" cy="139450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589775" y="2862129"/>
            <a:ext cx="284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INVESTMENT ADVISORY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2376789" y="2862129"/>
            <a:ext cx="89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3274531" y="2862129"/>
            <a:ext cx="284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CIO OFFICE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5061544" y="2862129"/>
            <a:ext cx="89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323" y="1467625"/>
            <a:ext cx="2534062" cy="139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287" y="1467625"/>
            <a:ext cx="2534062" cy="139453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5959287" y="2862129"/>
            <a:ext cx="284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LENDING SOLU</a:t>
            </a:r>
            <a:r>
              <a:rPr lang="en" sz="800"/>
              <a:t>TIONS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7583625" y="291215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1" y="3319711"/>
            <a:ext cx="2534062" cy="13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614024" y="4716032"/>
            <a:ext cx="284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OFFSHORE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2401038" y="4716032"/>
            <a:ext cx="89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3274531" y="4716032"/>
            <a:ext cx="284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TRUST AND ESTATE PLANNING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5061544" y="4716032"/>
            <a:ext cx="89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386" y="3319711"/>
            <a:ext cx="2534062" cy="139452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58871" y="192325"/>
            <a:ext cx="5900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2023 PRIVATE BANKING VIDEOS </a:t>
            </a:r>
            <a:b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REFRESHED FOR LINKEDIN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103"/>
            <a:ext cx="9144000" cy="36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0" y="164575"/>
            <a:ext cx="6432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2023 PRIVATE BANKING VIDEOS </a:t>
            </a:r>
            <a:b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REFRESHED FOR LINKEDIN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75" y="1327075"/>
            <a:ext cx="3628129" cy="203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/>
        </p:nvSpPr>
        <p:spPr>
          <a:xfrm>
            <a:off x="533875" y="34956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TRUST AND ESTATE PLANNING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3216100" y="355725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518" y="1327075"/>
            <a:ext cx="3628129" cy="203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4888525" y="34956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TRUST AND ESTATE PLANNING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ARABIC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7570750" y="349560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1093750" y="4527250"/>
            <a:ext cx="6666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 b="1" i="0" u="none" strike="noStrike" cap="non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/>
          <p:nvPr/>
        </p:nvSpPr>
        <p:spPr>
          <a:xfrm>
            <a:off x="1066325" y="4648825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1741611"/>
            <a:ext cx="7816351" cy="17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2032662"/>
            <a:ext cx="7816351" cy="1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2314045"/>
            <a:ext cx="7816351" cy="1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2595428"/>
            <a:ext cx="7816351" cy="17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2883257"/>
            <a:ext cx="7816351" cy="1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3393634"/>
            <a:ext cx="7816351" cy="19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3716371"/>
            <a:ext cx="7816351" cy="17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4021241"/>
            <a:ext cx="7816351" cy="18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4329684"/>
            <a:ext cx="7816351" cy="19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7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5" y="4648848"/>
            <a:ext cx="7816351" cy="19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/>
        </p:nvSpPr>
        <p:spPr>
          <a:xfrm>
            <a:off x="663825" y="1453900"/>
            <a:ext cx="28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663825" y="3107169"/>
            <a:ext cx="288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Arabic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7" descr="A black and blue rectangle&#10;&#10;Description automatically generated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103"/>
            <a:ext cx="9144000" cy="36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164600" y="193550"/>
            <a:ext cx="6172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DIFC TICKER BRANDING - SET 1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75" y="2030150"/>
            <a:ext cx="8423276" cy="25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75" y="2446532"/>
            <a:ext cx="8423276" cy="23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875" y="2848928"/>
            <a:ext cx="8423276" cy="23777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413250" y="17550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413250" y="3629488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Arabic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25" y="3968375"/>
            <a:ext cx="8423276" cy="1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25" y="4265395"/>
            <a:ext cx="8423276" cy="18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25" y="4576507"/>
            <a:ext cx="8423276" cy="18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 descr="A black and blue rectangle&#10;&#10;Description automatically generated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103"/>
            <a:ext cx="9144000" cy="36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8"/>
          <p:cNvSpPr txBox="1"/>
          <p:nvPr/>
        </p:nvSpPr>
        <p:spPr>
          <a:xfrm>
            <a:off x="164600" y="193550"/>
            <a:ext cx="6172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DIFC TICKER BRANDING - SET 2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975" y="1157475"/>
            <a:ext cx="6671048" cy="373944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325650" y="357575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9" descr="A black and blue rectangl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10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384050" y="205163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MOCKUP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00" y="1061900"/>
            <a:ext cx="1197423" cy="377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613" y="1061900"/>
            <a:ext cx="1211562" cy="377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/>
          <p:nvPr/>
        </p:nvSpPr>
        <p:spPr>
          <a:xfrm>
            <a:off x="356875" y="483570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1709725" y="483570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650" y="2961475"/>
            <a:ext cx="4303800" cy="12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650" y="1254150"/>
            <a:ext cx="4326144" cy="12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4398650" y="2479325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4398650" y="419320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0" descr="A black and blue rectangle&#10;&#10;Description automatically generated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93"/>
          <a:stretch/>
        </p:blipFill>
        <p:spPr>
          <a:xfrm>
            <a:off x="0" y="-5835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150875" y="113775"/>
            <a:ext cx="57195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DIFC GATE VILLAGE - VERTICAL AND HORIZONTAL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/>
          <p:nvPr/>
        </p:nvSpPr>
        <p:spPr>
          <a:xfrm>
            <a:off x="325650" y="357575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25" y="1062575"/>
            <a:ext cx="7261644" cy="408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325650" y="357575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31" descr="A black and blue rectangl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/>
        </p:nvSpPr>
        <p:spPr>
          <a:xfrm>
            <a:off x="384050" y="205163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MOCKUP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61100" y="261100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PRIVATE BANKING SERVICES EDM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00" y="539823"/>
            <a:ext cx="1095350" cy="406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075" y="539825"/>
            <a:ext cx="1095350" cy="408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75" y="1318500"/>
            <a:ext cx="2363500" cy="369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25" y="1318500"/>
            <a:ext cx="2454097" cy="369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/>
          <p:nvPr/>
        </p:nvSpPr>
        <p:spPr>
          <a:xfrm>
            <a:off x="1203982" y="2663589"/>
            <a:ext cx="640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478050" y="509975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3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150875" y="193263"/>
            <a:ext cx="604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ANNUAL INVESTOR PROFILE EDMs : 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290" name="Google Shape;290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450" y="667125"/>
            <a:ext cx="1060126" cy="4282301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p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300" y="658525"/>
            <a:ext cx="1060200" cy="4299494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1" y="1248151"/>
            <a:ext cx="2830924" cy="3877673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3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725" y="1265825"/>
            <a:ext cx="2802851" cy="3877673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4" name="Google Shape;294;p32"/>
          <p:cNvSpPr txBox="1"/>
          <p:nvPr/>
        </p:nvSpPr>
        <p:spPr>
          <a:xfrm>
            <a:off x="1338825" y="975538"/>
            <a:ext cx="405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/>
        </p:nvSpPr>
        <p:spPr>
          <a:xfrm>
            <a:off x="478050" y="509975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3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/>
          <p:nvPr/>
        </p:nvSpPr>
        <p:spPr>
          <a:xfrm>
            <a:off x="150875" y="193263"/>
            <a:ext cx="6257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ANNUAL INVESTOR PROFILE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800" y="708250"/>
            <a:ext cx="1060200" cy="43252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3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525" y="708238"/>
            <a:ext cx="1060200" cy="429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p3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54" y="1379025"/>
            <a:ext cx="2524722" cy="37644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p3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8775" y="1379018"/>
            <a:ext cx="2524725" cy="376448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6" name="Google Shape;306;p33"/>
          <p:cNvSpPr txBox="1"/>
          <p:nvPr/>
        </p:nvSpPr>
        <p:spPr>
          <a:xfrm>
            <a:off x="1572000" y="100971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/>
        </p:nvSpPr>
        <p:spPr>
          <a:xfrm>
            <a:off x="792987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4"/>
          <p:cNvSpPr txBox="1"/>
          <p:nvPr/>
        </p:nvSpPr>
        <p:spPr>
          <a:xfrm>
            <a:off x="3812462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125" y="715838"/>
            <a:ext cx="1083412" cy="43252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000" y="711675"/>
            <a:ext cx="1083400" cy="43335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34" descr="A black and blue rectangle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0" y="228600"/>
            <a:ext cx="6460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ANNUAL INVESTOR PROFILE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17" name="Google Shape;317;p3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350" y="1471760"/>
            <a:ext cx="2485263" cy="36717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8" name="Google Shape;318;p3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975" y="1471750"/>
            <a:ext cx="2342223" cy="36717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/>
        </p:nvSpPr>
        <p:spPr>
          <a:xfrm>
            <a:off x="792987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3812462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 txBox="1"/>
          <p:nvPr/>
        </p:nvSpPr>
        <p:spPr>
          <a:xfrm>
            <a:off x="0" y="228600"/>
            <a:ext cx="6460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ANNUAL INVESTOR PROFILE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27" name="Google Shape;327;p3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150" y="776825"/>
            <a:ext cx="1060126" cy="42823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3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625" y="776825"/>
            <a:ext cx="1060199" cy="429949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p3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00" y="1324175"/>
            <a:ext cx="2367369" cy="3819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Google Shape;330;p3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525" y="1324175"/>
            <a:ext cx="1975800" cy="38420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"/>
          <p:cNvSpPr txBox="1"/>
          <p:nvPr/>
        </p:nvSpPr>
        <p:spPr>
          <a:xfrm>
            <a:off x="792987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6"/>
          <p:cNvSpPr txBox="1"/>
          <p:nvPr/>
        </p:nvSpPr>
        <p:spPr>
          <a:xfrm>
            <a:off x="3812462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0" y="152400"/>
            <a:ext cx="6669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ANNUAL INVESTOR PROFILE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39" name="Google Shape;339;p3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9375" y="735700"/>
            <a:ext cx="1060200" cy="43252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0" name="Google Shape;340;p3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525" y="752838"/>
            <a:ext cx="1060200" cy="429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1" name="Google Shape;341;p3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700" y="1653300"/>
            <a:ext cx="2316487" cy="349020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2" name="Google Shape;342;p3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025" y="1653308"/>
            <a:ext cx="2212012" cy="349020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"/>
          <p:cNvSpPr txBox="1"/>
          <p:nvPr/>
        </p:nvSpPr>
        <p:spPr>
          <a:xfrm>
            <a:off x="792987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3812462" y="4730250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300" y="733000"/>
            <a:ext cx="1083412" cy="43252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0" name="Google Shape;350;p37"/>
          <p:cNvSpPr txBox="1"/>
          <p:nvPr/>
        </p:nvSpPr>
        <p:spPr>
          <a:xfrm>
            <a:off x="3361787" y="4401075"/>
            <a:ext cx="1975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3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125" y="728838"/>
            <a:ext cx="1083399" cy="43335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2" name="Google Shape;352;p37" descr="A black and blue rectangle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0" y="228600"/>
            <a:ext cx="6544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ANNUAL INVESTOR PROFILE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54" name="Google Shape;354;p3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75" y="1545163"/>
            <a:ext cx="2285851" cy="36263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5" name="Google Shape;355;p3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400" y="1573125"/>
            <a:ext cx="2074378" cy="35703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/>
          <p:nvPr/>
        </p:nvSpPr>
        <p:spPr>
          <a:xfrm>
            <a:off x="1238700" y="2371650"/>
            <a:ext cx="666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3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152400" y="152400"/>
            <a:ext cx="6113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VIDEOS FOR ENBD CITY WALK GOLD BRANCH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3252347" y="3135239"/>
            <a:ext cx="909000" cy="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3252357" y="3929389"/>
            <a:ext cx="909000" cy="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Arabic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6964565" y="3404393"/>
            <a:ext cx="81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7007195" y="4200014"/>
            <a:ext cx="81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48" y="3253888"/>
            <a:ext cx="6515528" cy="54097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8" name="Google Shape;368;p3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048" y="4050946"/>
            <a:ext cx="6515528" cy="5380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9" name="Google Shape;369;p38"/>
          <p:cNvSpPr txBox="1"/>
          <p:nvPr/>
        </p:nvSpPr>
        <p:spPr>
          <a:xfrm>
            <a:off x="449059" y="1152150"/>
            <a:ext cx="142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</a:rPr>
              <a:t>VIDEOS FOR FACADE</a:t>
            </a:r>
            <a:endParaRPr sz="10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370" name="Google Shape;370;p3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314" y="1231919"/>
            <a:ext cx="3357419" cy="1765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/>
          <p:nvPr/>
        </p:nvSpPr>
        <p:spPr>
          <a:xfrm>
            <a:off x="3109304" y="3091277"/>
            <a:ext cx="894600" cy="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3109314" y="4013734"/>
            <a:ext cx="894600" cy="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Arabic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6924079" y="3296895"/>
            <a:ext cx="79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6924079" y="4260050"/>
            <a:ext cx="79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3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15" y="3192917"/>
            <a:ext cx="6369065" cy="51545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3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15" y="4118778"/>
            <a:ext cx="6369065" cy="51269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1" name="Google Shape;381;p39"/>
          <p:cNvSpPr txBox="1"/>
          <p:nvPr/>
        </p:nvSpPr>
        <p:spPr>
          <a:xfrm>
            <a:off x="449050" y="1303025"/>
            <a:ext cx="140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VIDEOS FOR FACADE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3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481" y="1379540"/>
            <a:ext cx="3303966" cy="169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9" descr="A black and blue rectangle&#10;&#10;Description automatically generated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 txBox="1"/>
          <p:nvPr/>
        </p:nvSpPr>
        <p:spPr>
          <a:xfrm>
            <a:off x="152400" y="228600"/>
            <a:ext cx="6237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VIDEOS FOR ENBD CITY WALK GOLD BRANCH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0"/>
          <p:cNvSpPr txBox="1"/>
          <p:nvPr/>
        </p:nvSpPr>
        <p:spPr>
          <a:xfrm>
            <a:off x="1919619" y="1373700"/>
            <a:ext cx="1060200" cy="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0"/>
          <p:cNvSpPr txBox="1"/>
          <p:nvPr/>
        </p:nvSpPr>
        <p:spPr>
          <a:xfrm>
            <a:off x="3311675" y="3562725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0"/>
          <p:cNvSpPr txBox="1"/>
          <p:nvPr/>
        </p:nvSpPr>
        <p:spPr>
          <a:xfrm>
            <a:off x="7458425" y="3562725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4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125" y="1530638"/>
            <a:ext cx="3625190" cy="203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67" y="1530650"/>
            <a:ext cx="3615708" cy="203207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0"/>
          <p:cNvSpPr txBox="1"/>
          <p:nvPr/>
        </p:nvSpPr>
        <p:spPr>
          <a:xfrm>
            <a:off x="641875" y="477250"/>
            <a:ext cx="222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40" descr="A black and blue rectangle&#10;&#10;Description automatically generated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 txBox="1"/>
          <p:nvPr/>
        </p:nvSpPr>
        <p:spPr>
          <a:xfrm>
            <a:off x="192025" y="226263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VIDEO FOR TV SCREENS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373" y="1405275"/>
            <a:ext cx="2692723" cy="268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900" y="1405275"/>
            <a:ext cx="2692726" cy="269977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1"/>
          <p:cNvSpPr txBox="1"/>
          <p:nvPr/>
        </p:nvSpPr>
        <p:spPr>
          <a:xfrm>
            <a:off x="3122200" y="409095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1"/>
          <p:cNvSpPr txBox="1"/>
          <p:nvPr/>
        </p:nvSpPr>
        <p:spPr>
          <a:xfrm>
            <a:off x="6162725" y="4090950"/>
            <a:ext cx="94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CLICK HERE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1"/>
          <p:cNvSpPr txBox="1"/>
          <p:nvPr/>
        </p:nvSpPr>
        <p:spPr>
          <a:xfrm>
            <a:off x="641875" y="326575"/>
            <a:ext cx="290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1"/>
          <p:cNvSpPr txBox="1"/>
          <p:nvPr/>
        </p:nvSpPr>
        <p:spPr>
          <a:xfrm>
            <a:off x="641875" y="477250"/>
            <a:ext cx="222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41" descr="A black and blue rectangle&#10;&#10;Description automatically generated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9144000" cy="8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1"/>
          <p:cNvSpPr txBox="1"/>
          <p:nvPr/>
        </p:nvSpPr>
        <p:spPr>
          <a:xfrm>
            <a:off x="192025" y="226275"/>
            <a:ext cx="3689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VIDEO FOR ELEVATOR SCREENS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63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TRUST AND ESTATE PLANNING EDM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300" y="1057437"/>
            <a:ext cx="1261075" cy="34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25" y="1174900"/>
            <a:ext cx="2411075" cy="388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650" y="1057425"/>
            <a:ext cx="1261075" cy="34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700" y="1174900"/>
            <a:ext cx="2411075" cy="391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2"/>
          <p:cNvSpPr txBox="1"/>
          <p:nvPr/>
        </p:nvSpPr>
        <p:spPr>
          <a:xfrm>
            <a:off x="235000" y="221950"/>
            <a:ext cx="457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TRUST AND PLANNING ESTATE EDMS (REFRESHED)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15" name="Google Shape;415;p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975" y="1227175"/>
            <a:ext cx="1327525" cy="381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050" y="1227175"/>
            <a:ext cx="1327525" cy="381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700" y="1135750"/>
            <a:ext cx="2476424" cy="40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75" y="1149617"/>
            <a:ext cx="2476426" cy="4059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4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3"/>
          <p:cNvSpPr txBox="1"/>
          <p:nvPr/>
        </p:nvSpPr>
        <p:spPr>
          <a:xfrm>
            <a:off x="182775" y="261125"/>
            <a:ext cx="5326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RM CHANGE AND INVESTMENT PROFILE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25" name="Google Shape;425;p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549" y="471275"/>
            <a:ext cx="1156633" cy="46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75" y="471300"/>
            <a:ext cx="1156625" cy="46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50" y="1227125"/>
            <a:ext cx="2291625" cy="392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00" y="1227125"/>
            <a:ext cx="2291625" cy="392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4"/>
          <p:cNvSpPr txBox="1"/>
          <p:nvPr/>
        </p:nvSpPr>
        <p:spPr>
          <a:xfrm>
            <a:off x="182775" y="300300"/>
            <a:ext cx="5326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WEBSITE BANNERS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35" name="Google Shape;435;p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50" y="1174925"/>
            <a:ext cx="3961549" cy="18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250" y="3120050"/>
            <a:ext cx="4048701" cy="194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74925"/>
            <a:ext cx="3766651" cy="184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5"/>
          <p:cNvSpPr txBox="1"/>
          <p:nvPr/>
        </p:nvSpPr>
        <p:spPr>
          <a:xfrm>
            <a:off x="195825" y="313350"/>
            <a:ext cx="5326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AWARDS CAROUSEL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44" name="Google Shape;444;p4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38" y="1749300"/>
            <a:ext cx="2020575" cy="16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300" y="1749300"/>
            <a:ext cx="2020575" cy="1644898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6" name="Google Shape;446;p4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713" y="1749300"/>
            <a:ext cx="2020575" cy="1644874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7" name="Google Shape;447;p4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863" y="1749312"/>
            <a:ext cx="2020575" cy="1644874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084" y="1148385"/>
            <a:ext cx="1788933" cy="96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548" y="1136272"/>
            <a:ext cx="1788933" cy="10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27" y="2227885"/>
            <a:ext cx="1788938" cy="97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642" y="1144514"/>
            <a:ext cx="1788933" cy="97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920" y="1136272"/>
            <a:ext cx="1788938" cy="97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4591" y="2227885"/>
            <a:ext cx="1788933" cy="97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685" y="2227885"/>
            <a:ext cx="1788938" cy="96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920" y="2227885"/>
            <a:ext cx="1788933" cy="96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570" y="3300379"/>
            <a:ext cx="1772846" cy="96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6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991" y="3281135"/>
            <a:ext cx="1831465" cy="98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6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941" y="3300379"/>
            <a:ext cx="1762545" cy="94948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6"/>
          <p:cNvSpPr txBox="1"/>
          <p:nvPr/>
        </p:nvSpPr>
        <p:spPr>
          <a:xfrm>
            <a:off x="3527725" y="4371980"/>
            <a:ext cx="185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CLICK HERE TO VIEW THE VIDEO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46" descr="A black and blue rectangle&#10;&#10;Description automatically generated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6"/>
          <p:cNvSpPr txBox="1"/>
          <p:nvPr/>
        </p:nvSpPr>
        <p:spPr>
          <a:xfrm>
            <a:off x="111100" y="339650"/>
            <a:ext cx="5685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EXTERNAL ASSET MANAGEMENT VIDEO</a:t>
            </a: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75" y="1136275"/>
            <a:ext cx="1885131" cy="188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805" y="1136283"/>
            <a:ext cx="1885128" cy="190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931" y="1146316"/>
            <a:ext cx="1885124" cy="189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057" y="1146326"/>
            <a:ext cx="1870142" cy="187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7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876" y="3169851"/>
            <a:ext cx="1885124" cy="190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7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001" y="3169861"/>
            <a:ext cx="1907730" cy="1900165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7" name="Google Shape;477;p47"/>
          <p:cNvSpPr txBox="1"/>
          <p:nvPr/>
        </p:nvSpPr>
        <p:spPr>
          <a:xfrm>
            <a:off x="111100" y="339650"/>
            <a:ext cx="5685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EXTERNAL ASSET MANAGEMENT CAROUSEL</a:t>
            </a: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4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8" descr="A person in a black dress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0358" y="1370858"/>
            <a:ext cx="2133926" cy="120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8" descr="A person and a child smiling at a table with drinks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16" y="1370858"/>
            <a:ext cx="2131212" cy="120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8" descr="A view of the earth from space&#10;&#10;Description automatically generated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404" y="3055210"/>
            <a:ext cx="2131212" cy="120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8" descr="A couple of men wearing virtual reality goggles&#10;&#10;Description automatically generated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182" y="3047419"/>
            <a:ext cx="2131212" cy="120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8" descr="A person pointing at a glass display&#10;&#10;Description automatically generated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647" y="1370858"/>
            <a:ext cx="2126701" cy="11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8" descr="Double decker buses on a street&#10;&#10;Description automatically generated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036" y="1334847"/>
            <a:ext cx="2195120" cy="123690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8"/>
          <p:cNvSpPr txBox="1"/>
          <p:nvPr/>
        </p:nvSpPr>
        <p:spPr>
          <a:xfrm>
            <a:off x="258051" y="2584475"/>
            <a:ext cx="1795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Trust and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e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state planning</a:t>
            </a:r>
            <a:endParaRPr b="1"/>
          </a:p>
        </p:txBody>
      </p:sp>
      <p:sp>
        <p:nvSpPr>
          <p:cNvPr id="491" name="Google Shape;491;p48"/>
          <p:cNvSpPr txBox="1"/>
          <p:nvPr/>
        </p:nvSpPr>
        <p:spPr>
          <a:xfrm>
            <a:off x="2739675" y="2567125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8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Lending solutions</a:t>
            </a:r>
            <a:endParaRPr sz="800" b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2" name="Google Shape;492;p48"/>
          <p:cNvSpPr txBox="1"/>
          <p:nvPr/>
        </p:nvSpPr>
        <p:spPr>
          <a:xfrm>
            <a:off x="4987009" y="2586396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Real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e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state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dvisory</a:t>
            </a:r>
            <a:endParaRPr b="1"/>
          </a:p>
        </p:txBody>
      </p:sp>
      <p:sp>
        <p:nvSpPr>
          <p:cNvPr id="493" name="Google Shape;493;p48"/>
          <p:cNvSpPr txBox="1"/>
          <p:nvPr/>
        </p:nvSpPr>
        <p:spPr>
          <a:xfrm>
            <a:off x="7203896" y="2567122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Chief Investment Office</a:t>
            </a:r>
            <a:endParaRPr b="1"/>
          </a:p>
        </p:txBody>
      </p:sp>
      <p:sp>
        <p:nvSpPr>
          <p:cNvPr id="494" name="Google Shape;494;p48"/>
          <p:cNvSpPr txBox="1"/>
          <p:nvPr/>
        </p:nvSpPr>
        <p:spPr>
          <a:xfrm>
            <a:off x="5850599" y="4248309"/>
            <a:ext cx="172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Investment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dvisory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s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ervices</a:t>
            </a:r>
            <a:endParaRPr b="1"/>
          </a:p>
        </p:txBody>
      </p:sp>
      <p:sp>
        <p:nvSpPr>
          <p:cNvPr id="495" name="Google Shape;495;p48"/>
          <p:cNvSpPr txBox="1"/>
          <p:nvPr/>
        </p:nvSpPr>
        <p:spPr>
          <a:xfrm>
            <a:off x="1400258" y="4256101"/>
            <a:ext cx="172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Offshore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b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ooking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c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entres</a:t>
            </a:r>
            <a:endParaRPr sz="800" b="1" i="0" u="none" strike="noStrike" cap="non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6" name="Google Shape;496;p48">
            <a:hlinkClick r:id="rId10"/>
          </p:cNvPr>
          <p:cNvSpPr txBox="1"/>
          <p:nvPr/>
        </p:nvSpPr>
        <p:spPr>
          <a:xfrm>
            <a:off x="442181" y="2705786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C</a:t>
            </a: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7" name="Google Shape;497;p48">
            <a:hlinkClick r:id="rId11"/>
          </p:cNvPr>
          <p:cNvSpPr txBox="1"/>
          <p:nvPr/>
        </p:nvSpPr>
        <p:spPr>
          <a:xfrm>
            <a:off x="2693908" y="2706526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8" name="Google Shape;498;p48">
            <a:hlinkClick r:id="rId12"/>
          </p:cNvPr>
          <p:cNvSpPr txBox="1"/>
          <p:nvPr/>
        </p:nvSpPr>
        <p:spPr>
          <a:xfrm>
            <a:off x="4917966" y="2751961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9" name="Google Shape;499;p48">
            <a:hlinkClick r:id="rId13"/>
          </p:cNvPr>
          <p:cNvSpPr txBox="1"/>
          <p:nvPr/>
        </p:nvSpPr>
        <p:spPr>
          <a:xfrm>
            <a:off x="7168660" y="2751940"/>
            <a:ext cx="13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0" name="Google Shape;500;p48">
            <a:hlinkClick r:id="rId14"/>
          </p:cNvPr>
          <p:cNvSpPr txBox="1"/>
          <p:nvPr/>
        </p:nvSpPr>
        <p:spPr>
          <a:xfrm>
            <a:off x="5850598" y="4463700"/>
            <a:ext cx="1594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the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1" name="Google Shape;501;p48">
            <a:hlinkClick r:id="rId15"/>
          </p:cNvPr>
          <p:cNvSpPr txBox="1"/>
          <p:nvPr/>
        </p:nvSpPr>
        <p:spPr>
          <a:xfrm>
            <a:off x="1364949" y="4463700"/>
            <a:ext cx="1795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the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02" name="Google Shape;502;p48" descr="A group of people standing on a mountain with a green light&#10;&#10;Description automatically generated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8436" y="3055210"/>
            <a:ext cx="2133926" cy="120089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8"/>
          <p:cNvSpPr txBox="1"/>
          <p:nvPr/>
        </p:nvSpPr>
        <p:spPr>
          <a:xfrm>
            <a:off x="3643177" y="4264499"/>
            <a:ext cx="1724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External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sset </a:t>
            </a:r>
            <a:r>
              <a:rPr lang="en" sz="800" b="1">
                <a:latin typeface="IBM Plex Sans"/>
                <a:ea typeface="IBM Plex Sans"/>
                <a:cs typeface="IBM Plex Sans"/>
                <a:sym typeface="IBM Plex Sans"/>
              </a:rPr>
              <a:t>m</a:t>
            </a:r>
            <a:r>
              <a:rPr lang="en" sz="800" b="1" i="0" u="none" strike="noStrike" cap="non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anagement</a:t>
            </a:r>
            <a:endParaRPr b="1"/>
          </a:p>
        </p:txBody>
      </p:sp>
      <p:sp>
        <p:nvSpPr>
          <p:cNvPr id="504" name="Google Shape;504;p48">
            <a:hlinkClick r:id="rId15"/>
          </p:cNvPr>
          <p:cNvSpPr txBox="1"/>
          <p:nvPr/>
        </p:nvSpPr>
        <p:spPr>
          <a:xfrm>
            <a:off x="3716475" y="4437775"/>
            <a:ext cx="1482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" sz="8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the video</a:t>
            </a:r>
            <a:endParaRPr sz="8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05" name="Google Shape;505;p48"/>
          <p:cNvSpPr txBox="1"/>
          <p:nvPr/>
        </p:nvSpPr>
        <p:spPr>
          <a:xfrm>
            <a:off x="111100" y="339650"/>
            <a:ext cx="6771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PRIVATE BANKING SERVICES - VIDEOS FOR SOCIAL MEDIA</a:t>
            </a: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9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4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9"/>
          <p:cNvSpPr txBox="1"/>
          <p:nvPr/>
        </p:nvSpPr>
        <p:spPr>
          <a:xfrm>
            <a:off x="111100" y="339650"/>
            <a:ext cx="677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CITY WALK </a:t>
            </a: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GOLD BRANCH  VIDEOS</a:t>
            </a:r>
            <a:endParaRPr sz="17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13" name="Google Shape;5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475" y="1580250"/>
            <a:ext cx="4229258" cy="242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529" y="1617600"/>
            <a:ext cx="4135925" cy="23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9">
            <a:hlinkClick r:id="rId6"/>
          </p:cNvPr>
          <p:cNvSpPr txBox="1"/>
          <p:nvPr/>
        </p:nvSpPr>
        <p:spPr>
          <a:xfrm>
            <a:off x="1201222" y="4184925"/>
            <a:ext cx="234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IBM Plex Sans"/>
                <a:ea typeface="IBM Plex Sans"/>
                <a:cs typeface="IBM Plex Sans"/>
                <a:sym typeface="IBM Plex Sans"/>
                <a:hlinkClick r:id="rId7"/>
              </a:rPr>
              <a:t>C</a:t>
            </a:r>
            <a:r>
              <a:rPr lang="en" sz="1200" u="sng">
                <a:solidFill>
                  <a:schemeClr val="hlink"/>
                </a:solidFill>
                <a:latin typeface="IBM Plex Sans"/>
                <a:ea typeface="IBM Plex Sans"/>
                <a:cs typeface="IBM Plex Sans"/>
                <a:sym typeface="IBM Plex Sans"/>
                <a:hlinkClick r:id="rId7"/>
              </a:rPr>
              <a:t>l</a:t>
            </a:r>
            <a:r>
              <a:rPr lang="en" sz="1200" b="0" i="0" u="sng" strike="noStrike" cap="none">
                <a:solidFill>
                  <a:schemeClr val="hlink"/>
                </a:solidFill>
                <a:latin typeface="IBM Plex Sans"/>
                <a:ea typeface="IBM Plex Sans"/>
                <a:cs typeface="IBM Plex Sans"/>
                <a:sym typeface="IBM Plex Sans"/>
                <a:hlinkClick r:id="rId7"/>
              </a:rPr>
              <a:t>ick here</a:t>
            </a:r>
            <a:r>
              <a:rPr lang="en" sz="12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English video</a:t>
            </a:r>
            <a:endParaRPr sz="12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516" name="Google Shape;516;p49">
            <a:hlinkClick r:id="rId6"/>
          </p:cNvPr>
          <p:cNvSpPr txBox="1"/>
          <p:nvPr/>
        </p:nvSpPr>
        <p:spPr>
          <a:xfrm>
            <a:off x="5663234" y="4184925"/>
            <a:ext cx="2344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IBM Plex Sans"/>
                <a:ea typeface="IBM Plex Sans"/>
                <a:cs typeface="IBM Plex Sans"/>
                <a:sym typeface="IBM Plex Sans"/>
                <a:hlinkClick r:id="rId8"/>
              </a:rPr>
              <a:t>C</a:t>
            </a:r>
            <a:r>
              <a:rPr lang="en" sz="1200" u="sng">
                <a:solidFill>
                  <a:schemeClr val="hlink"/>
                </a:solidFill>
                <a:latin typeface="IBM Plex Sans"/>
                <a:ea typeface="IBM Plex Sans"/>
                <a:cs typeface="IBM Plex Sans"/>
                <a:sym typeface="IBM Plex Sans"/>
                <a:hlinkClick r:id="rId8"/>
              </a:rPr>
              <a:t>l</a:t>
            </a:r>
            <a:r>
              <a:rPr lang="en" sz="1200" b="0" i="0" u="sng" strike="noStrike" cap="none">
                <a:solidFill>
                  <a:schemeClr val="hlink"/>
                </a:solidFill>
                <a:latin typeface="IBM Plex Sans"/>
                <a:ea typeface="IBM Plex Sans"/>
                <a:cs typeface="IBM Plex Sans"/>
                <a:sym typeface="IBM Plex Sans"/>
                <a:hlinkClick r:id="rId8"/>
              </a:rPr>
              <a:t>ick here</a:t>
            </a:r>
            <a:r>
              <a:rPr lang="en" sz="1200" u="sng">
                <a:solidFill>
                  <a:srgbClr val="00717D"/>
                </a:solidFill>
                <a:latin typeface="IBM Plex Sans"/>
                <a:ea typeface="IBM Plex Sans"/>
                <a:cs typeface="IBM Plex Sans"/>
                <a:sym typeface="IBM Plex Sans"/>
              </a:rPr>
              <a:t> to view Arabic video</a:t>
            </a:r>
            <a:endParaRPr sz="1200" b="0" i="0" u="sng" strike="noStrike" cap="none">
              <a:solidFill>
                <a:srgbClr val="00717D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0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5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0"/>
          <p:cNvSpPr txBox="1"/>
          <p:nvPr/>
        </p:nvSpPr>
        <p:spPr>
          <a:xfrm>
            <a:off x="111100" y="339650"/>
            <a:ext cx="677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CITY WALK </a:t>
            </a: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GOLD BRANCH  VIDEOS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TV screens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24" name="Google Shape;524;p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75" y="1580250"/>
            <a:ext cx="4229258" cy="24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675" y="1580250"/>
            <a:ext cx="4229258" cy="242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1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5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1"/>
          <p:cNvSpPr txBox="1"/>
          <p:nvPr/>
        </p:nvSpPr>
        <p:spPr>
          <a:xfrm>
            <a:off x="111100" y="339650"/>
            <a:ext cx="677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CITY WALK </a:t>
            </a: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GOLD BRANCH  VIDEOS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Elevator Screens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33" name="Google Shape;533;p5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413" y="1277675"/>
            <a:ext cx="3549187" cy="356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63" y="1277675"/>
            <a:ext cx="3549186" cy="356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UNIVERSAL LIFE INSURANCE VIDEO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0" y="1298050"/>
            <a:ext cx="2006322" cy="114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100" y="1272150"/>
            <a:ext cx="2114899" cy="11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875" y="1277400"/>
            <a:ext cx="2006325" cy="116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075" y="1272150"/>
            <a:ext cx="2114900" cy="116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0" y="2571750"/>
            <a:ext cx="2006325" cy="108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100" y="2571750"/>
            <a:ext cx="2114900" cy="110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875" y="2562400"/>
            <a:ext cx="2006326" cy="110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075" y="2562400"/>
            <a:ext cx="2114901" cy="11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100" y="3806700"/>
            <a:ext cx="2114901" cy="10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516875" y="4281900"/>
            <a:ext cx="3420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3"/>
              </a:rPr>
              <a:t>Click here to watch the video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2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5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2"/>
          <p:cNvSpPr txBox="1"/>
          <p:nvPr/>
        </p:nvSpPr>
        <p:spPr>
          <a:xfrm>
            <a:off x="111100" y="339650"/>
            <a:ext cx="677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MID-YEAR OUTLOOK - EDMs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42" name="Google Shape;542;p5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50" y="1215375"/>
            <a:ext cx="2605300" cy="392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8" t="-3029" r="-4182"/>
          <a:stretch/>
        </p:blipFill>
        <p:spPr>
          <a:xfrm>
            <a:off x="2931675" y="1138275"/>
            <a:ext cx="2605299" cy="400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600" y="1138275"/>
            <a:ext cx="1400726" cy="389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650" y="1138275"/>
            <a:ext cx="1400725" cy="389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5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3"/>
          <p:cNvSpPr txBox="1"/>
          <p:nvPr/>
        </p:nvSpPr>
        <p:spPr>
          <a:xfrm>
            <a:off x="111100" y="339650"/>
            <a:ext cx="677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CIO BOOKET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53" name="Google Shape;553;p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325" y="1132725"/>
            <a:ext cx="6277652" cy="394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4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5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4"/>
          <p:cNvSpPr txBox="1"/>
          <p:nvPr/>
        </p:nvSpPr>
        <p:spPr>
          <a:xfrm>
            <a:off x="111100" y="339650"/>
            <a:ext cx="677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LONDON - CAPABILITIES CAROUSELS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61" name="Google Shape;561;p5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9747"/>
            <a:ext cx="9144003" cy="12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8322"/>
            <a:ext cx="9144003" cy="1272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5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5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5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LONDON - REAL ESTATE ADVISORY SERVICES BROCHURE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70" name="Google Shape;570;p5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225" y="1226175"/>
            <a:ext cx="3203574" cy="391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325" y="1226175"/>
            <a:ext cx="4805402" cy="391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6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5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6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LONDON - DPM BROCHURE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79" name="Google Shape;579;p5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4625" y="1112350"/>
            <a:ext cx="6327076" cy="39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7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5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7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X EDMs - EXISTING CLIENTS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87" name="Google Shape;587;p5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800" y="203875"/>
            <a:ext cx="580250" cy="473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200" y="1671000"/>
            <a:ext cx="2821724" cy="31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25" y="1671000"/>
            <a:ext cx="2821724" cy="313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125" y="203875"/>
            <a:ext cx="580250" cy="473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8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" name="Google Shape;596;p5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8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X EDMs - NEW CLIENTS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98" name="Google Shape;598;p5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1800" y="203875"/>
            <a:ext cx="580250" cy="473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200" y="1671000"/>
            <a:ext cx="2821723" cy="31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25" y="1671000"/>
            <a:ext cx="2821725" cy="31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125" y="203875"/>
            <a:ext cx="580250" cy="473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9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p5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9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IMPORTANT UPDATES eDMs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09" name="Google Shape;609;p5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73"/>
          <a:stretch/>
        </p:blipFill>
        <p:spPr>
          <a:xfrm>
            <a:off x="481286" y="1323950"/>
            <a:ext cx="3032564" cy="3711974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0" name="Google Shape;610;p5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500" y="1323950"/>
            <a:ext cx="2821724" cy="3711974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0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6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0"/>
          <p:cNvSpPr txBox="1"/>
          <p:nvPr/>
        </p:nvSpPr>
        <p:spPr>
          <a:xfrm>
            <a:off x="111100" y="339650"/>
            <a:ext cx="6771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WEALTHBRIEFING THOUGHT LEADERSHIP ARTICLES</a:t>
            </a:r>
            <a:b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ARABIC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18" name="Google Shape;618;p6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150" y="1187750"/>
            <a:ext cx="2642951" cy="373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325" y="1187750"/>
            <a:ext cx="2642951" cy="373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0" y="1187750"/>
            <a:ext cx="2642951" cy="373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1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6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1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MIGRATION eDMs ENGLISH (30 days)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28" name="Google Shape;628;p6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87" y="1156050"/>
            <a:ext cx="1105902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426" y="1156050"/>
            <a:ext cx="1220775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28" y="1156050"/>
            <a:ext cx="1094220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6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480" y="1156050"/>
            <a:ext cx="1096167" cy="39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211375" y="28722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UNIVERSAL LIFE INSURANCE CAROUSEL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550" y="1117625"/>
            <a:ext cx="1928165" cy="192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915" y="1117625"/>
            <a:ext cx="1928165" cy="192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280" y="1117625"/>
            <a:ext cx="1928164" cy="192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556" y="3121967"/>
            <a:ext cx="1928164" cy="192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921" y="3121967"/>
            <a:ext cx="1928164" cy="192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285" y="3121967"/>
            <a:ext cx="1928165" cy="1928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2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6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2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MIGRATION eDMs ARABIC (30 days)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39" name="Google Shape;639;p6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87" y="1156050"/>
            <a:ext cx="1105901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426" y="1156050"/>
            <a:ext cx="1220775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428" y="1156050"/>
            <a:ext cx="1094220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480" y="1156050"/>
            <a:ext cx="1096166" cy="39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3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6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3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MIGRATION eDMs ENGLISH (60 days)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50" name="Google Shape;650;p6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87" y="1156050"/>
            <a:ext cx="1105902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426" y="1156050"/>
            <a:ext cx="1220775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428" y="1156050"/>
            <a:ext cx="1094220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480" y="1156050"/>
            <a:ext cx="1096167" cy="39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4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6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64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MIGRATION eDMs ARABIC (60 days)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61" name="Google Shape;661;p6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87" y="1156050"/>
            <a:ext cx="1105901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426" y="1156050"/>
            <a:ext cx="1220775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428" y="1156050"/>
            <a:ext cx="1094220" cy="39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480" y="1156050"/>
            <a:ext cx="1096166" cy="398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5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6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5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BMW XM PROMO eDMs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72" name="Google Shape;672;p6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0" y="1329125"/>
            <a:ext cx="2920201" cy="346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375" y="1329125"/>
            <a:ext cx="2920200" cy="346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934"/>
          <a:stretch/>
        </p:blipFill>
        <p:spPr>
          <a:xfrm>
            <a:off x="6539050" y="1329125"/>
            <a:ext cx="1193875" cy="389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282"/>
          <a:stretch/>
        </p:blipFill>
        <p:spPr>
          <a:xfrm>
            <a:off x="7856075" y="1329125"/>
            <a:ext cx="1193876" cy="389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6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" name="Google Shape;681;p6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66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MERCEDES EQ PROMO eDM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83" name="Google Shape;683;p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625" y="326575"/>
            <a:ext cx="1451425" cy="474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928" y="1133350"/>
            <a:ext cx="3314051" cy="39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7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6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7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LETTERS TO FORBES TOP FAMILY BUSINESSES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92" name="Google Shape;692;p6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798" y="1245825"/>
            <a:ext cx="2963950" cy="383459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3" name="Google Shape;693;p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73" y="1245825"/>
            <a:ext cx="2963950" cy="3834598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8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6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8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DPM CAROUSEL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01" name="Google Shape;701;p6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025" y="1672175"/>
            <a:ext cx="7181324" cy="17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6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9" y="1672175"/>
            <a:ext cx="1752712" cy="1761974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9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6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9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MEGA FX - INDIVIDUALS ACTIVATION eDMs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10" name="Google Shape;710;p6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00" y="1252925"/>
            <a:ext cx="2920200" cy="337365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1" name="Google Shape;711;p6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35" r="-2722" b="-12208"/>
          <a:stretch/>
        </p:blipFill>
        <p:spPr>
          <a:xfrm>
            <a:off x="6530150" y="1210337"/>
            <a:ext cx="1193876" cy="389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46"/>
          <a:stretch/>
        </p:blipFill>
        <p:spPr>
          <a:xfrm>
            <a:off x="3294875" y="1252925"/>
            <a:ext cx="2920198" cy="381437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13" name="Google Shape;713;p6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475" y="1210337"/>
            <a:ext cx="1193875" cy="389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0"/>
          <p:cNvSpPr txBox="1"/>
          <p:nvPr/>
        </p:nvSpPr>
        <p:spPr>
          <a:xfrm>
            <a:off x="641875" y="326575"/>
            <a:ext cx="402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/>
              <a:t>EXTERNAL ASSET MANAGEMENT CAROUSEL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7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0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ONE CARD eDMs 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21" name="Google Shape;721;p7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50" y="1252925"/>
            <a:ext cx="2751626" cy="379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150" y="1210337"/>
            <a:ext cx="1193875" cy="389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7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475" y="1210337"/>
            <a:ext cx="1193874" cy="389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7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188" y="1252925"/>
            <a:ext cx="2751625" cy="379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7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71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CAMPDEN EVENT VIDEO</a:t>
            </a:r>
            <a:endParaRPr sz="16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31" name="Google Shape;731;p7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25" y="1121074"/>
            <a:ext cx="5536873" cy="32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71"/>
          <p:cNvSpPr txBox="1"/>
          <p:nvPr/>
        </p:nvSpPr>
        <p:spPr>
          <a:xfrm>
            <a:off x="3718167" y="4424770"/>
            <a:ext cx="205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CLICK HERE TO VIEW THE VIDEO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261100" y="2478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PRINT ADVERT</a:t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176" y="1178000"/>
            <a:ext cx="2826149" cy="38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250" y="1111725"/>
            <a:ext cx="1672484" cy="90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2" descr="A group of children in white clothes running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906" y="1100400"/>
            <a:ext cx="1672487" cy="94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769" y="2120957"/>
            <a:ext cx="1672490" cy="90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7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174" y="1108106"/>
            <a:ext cx="1672487" cy="91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7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425" y="2120957"/>
            <a:ext cx="1672487" cy="90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7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693" y="2120957"/>
            <a:ext cx="1672490" cy="90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2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135" y="2120957"/>
            <a:ext cx="1672482" cy="89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72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289" y="3123639"/>
            <a:ext cx="1657452" cy="899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72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425" y="3105648"/>
            <a:ext cx="1712255" cy="91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2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517" y="3123639"/>
            <a:ext cx="1647813" cy="8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2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135" y="3123639"/>
            <a:ext cx="1641305" cy="8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2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424" y="4135214"/>
            <a:ext cx="1712255" cy="927412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2"/>
          <p:cNvSpPr txBox="1"/>
          <p:nvPr/>
        </p:nvSpPr>
        <p:spPr>
          <a:xfrm>
            <a:off x="6409900" y="4310555"/>
            <a:ext cx="185395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CLICK HERE TO VIEW THE VIDEO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0" name="Google Shape;750;p72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094" y="4135893"/>
            <a:ext cx="1712255" cy="92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2"/>
          <p:cNvPicPr preferRelativeResize="0"/>
          <p:nvPr/>
        </p:nvPicPr>
        <p:blipFill rotWithShape="1"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135" y="1100400"/>
            <a:ext cx="1672493" cy="91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2" descr="A black and blue rectangle&#10;&#10;Description automatically generated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2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CAMPDEN EVENT VIDEO</a:t>
            </a:r>
            <a:endParaRPr sz="16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7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3"/>
          <p:cNvSpPr txBox="1"/>
          <p:nvPr/>
        </p:nvSpPr>
        <p:spPr>
          <a:xfrm>
            <a:off x="111100" y="339650"/>
            <a:ext cx="677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PB - CAMPDEN EVENT TENT CARD</a:t>
            </a:r>
            <a:endParaRPr sz="1600" b="1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60" name="Google Shape;760;p7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087" y="1151600"/>
            <a:ext cx="5641825" cy="38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7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4"/>
          <p:cNvSpPr txBox="1"/>
          <p:nvPr/>
        </p:nvSpPr>
        <p:spPr>
          <a:xfrm>
            <a:off x="1264375" y="2793475"/>
            <a:ext cx="618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THANK YOU</a:t>
            </a:r>
            <a:endParaRPr sz="2300" b="1">
              <a:solidFill>
                <a:srgbClr val="001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67" name="Google Shape;767;p7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299" y="261375"/>
            <a:ext cx="2187050" cy="9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PRIVATE BANKING E-STATEMENT EDM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300" y="1063950"/>
            <a:ext cx="1278774" cy="375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459" y="1063962"/>
            <a:ext cx="1278755" cy="392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27"/>
          <a:stretch/>
        </p:blipFill>
        <p:spPr>
          <a:xfrm>
            <a:off x="73300" y="1588474"/>
            <a:ext cx="2667589" cy="347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9450" y="1588475"/>
            <a:ext cx="2730943" cy="339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261100" y="247800"/>
            <a:ext cx="4505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GLOBAL FINANCE AWARDS VIDEO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00" y="1279350"/>
            <a:ext cx="2757674" cy="15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7525" y="1252675"/>
            <a:ext cx="2999999" cy="1536131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00" y="3065150"/>
            <a:ext cx="2797116" cy="13742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024" y="3036125"/>
            <a:ext cx="2550250" cy="1432251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20"/>
          <p:cNvSpPr txBox="1"/>
          <p:nvPr/>
        </p:nvSpPr>
        <p:spPr>
          <a:xfrm>
            <a:off x="3233225" y="4584975"/>
            <a:ext cx="27471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Click here to watch the video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537" y="1252674"/>
            <a:ext cx="2747231" cy="155217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997" y="2971475"/>
            <a:ext cx="2785079" cy="155217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261100" y="300275"/>
            <a:ext cx="45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261100" y="247800"/>
            <a:ext cx="469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OFFSHORE BOOKING CENTRES VIDEO</a:t>
            </a:r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25" y="1305475"/>
            <a:ext cx="2655924" cy="14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250" y="1305475"/>
            <a:ext cx="2573383" cy="14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225" y="1305474"/>
            <a:ext cx="2527756" cy="14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25" y="2864475"/>
            <a:ext cx="2655924" cy="148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250" y="2864475"/>
            <a:ext cx="2671975" cy="152965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" name="Google Shape;149;p21"/>
          <p:cNvSpPr txBox="1"/>
          <p:nvPr/>
        </p:nvSpPr>
        <p:spPr>
          <a:xfrm>
            <a:off x="5761025" y="3466100"/>
            <a:ext cx="26559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Click here to watch the video.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662</Words>
  <Application>Microsoft Macintosh PowerPoint</Application>
  <PresentationFormat>On-screen Show (16:9)</PresentationFormat>
  <Paragraphs>149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IBM Plex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Thomas</cp:lastModifiedBy>
  <cp:revision>2</cp:revision>
  <dcterms:modified xsi:type="dcterms:W3CDTF">2023-10-18T16:52:13Z</dcterms:modified>
</cp:coreProperties>
</file>